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7" r:id="rId19"/>
    <p:sldId id="283" r:id="rId20"/>
    <p:sldId id="273" r:id="rId21"/>
    <p:sldId id="278" r:id="rId22"/>
    <p:sldId id="279" r:id="rId23"/>
    <p:sldId id="274" r:id="rId24"/>
    <p:sldId id="280" r:id="rId25"/>
    <p:sldId id="284" r:id="rId26"/>
    <p:sldId id="275" r:id="rId27"/>
    <p:sldId id="281" r:id="rId28"/>
    <p:sldId id="285" r:id="rId29"/>
    <p:sldId id="276" r:id="rId30"/>
    <p:sldId id="282" r:id="rId31"/>
    <p:sldId id="286" r:id="rId32"/>
    <p:sldId id="287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665" autoAdjust="0"/>
    <p:restoredTop sz="94660"/>
  </p:normalViewPr>
  <p:slideViewPr>
    <p:cSldViewPr>
      <p:cViewPr>
        <p:scale>
          <a:sx n="75" d="100"/>
          <a:sy n="75" d="100"/>
        </p:scale>
        <p:origin x="-1980" y="-27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20528-7ED1-4165-AF17-916C7DDDB8F4}" type="datetimeFigureOut">
              <a:rPr lang="ru-RU" smtClean="0"/>
              <a:t>12.01.2021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926FA-0827-4C12-95A7-7F92EF331D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7496031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20528-7ED1-4165-AF17-916C7DDDB8F4}" type="datetimeFigureOut">
              <a:rPr lang="ru-RU" smtClean="0"/>
              <a:t>12.01.2021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926FA-0827-4C12-95A7-7F92EF331D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9115377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20528-7ED1-4165-AF17-916C7DDDB8F4}" type="datetimeFigureOut">
              <a:rPr lang="ru-RU" smtClean="0"/>
              <a:t>12.01.2021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926FA-0827-4C12-95A7-7F92EF331D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026189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20528-7ED1-4165-AF17-916C7DDDB8F4}" type="datetimeFigureOut">
              <a:rPr lang="ru-RU" smtClean="0"/>
              <a:t>12.01.2021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926FA-0827-4C12-95A7-7F92EF331D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6832282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20528-7ED1-4165-AF17-916C7DDDB8F4}" type="datetimeFigureOut">
              <a:rPr lang="ru-RU" smtClean="0"/>
              <a:t>12.01.2021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926FA-0827-4C12-95A7-7F92EF331D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8672022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20528-7ED1-4165-AF17-916C7DDDB8F4}" type="datetimeFigureOut">
              <a:rPr lang="ru-RU" smtClean="0"/>
              <a:t>12.01.2021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926FA-0827-4C12-95A7-7F92EF331D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6192803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20528-7ED1-4165-AF17-916C7DDDB8F4}" type="datetimeFigureOut">
              <a:rPr lang="ru-RU" smtClean="0"/>
              <a:t>12.01.2021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926FA-0827-4C12-95A7-7F92EF331D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21780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20528-7ED1-4165-AF17-916C7DDDB8F4}" type="datetimeFigureOut">
              <a:rPr lang="ru-RU" smtClean="0"/>
              <a:t>12.01.2021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926FA-0827-4C12-95A7-7F92EF331D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6095005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20528-7ED1-4165-AF17-916C7DDDB8F4}" type="datetimeFigureOut">
              <a:rPr lang="ru-RU" smtClean="0"/>
              <a:t>12.01.2021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926FA-0827-4C12-95A7-7F92EF331D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8914223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20528-7ED1-4165-AF17-916C7DDDB8F4}" type="datetimeFigureOut">
              <a:rPr lang="ru-RU" smtClean="0"/>
              <a:t>12.01.2021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926FA-0827-4C12-95A7-7F92EF331D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85331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20528-7ED1-4165-AF17-916C7DDDB8F4}" type="datetimeFigureOut">
              <a:rPr lang="ru-RU" smtClean="0"/>
              <a:t>12.01.2021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926FA-0827-4C12-95A7-7F92EF331D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8128240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F20528-7ED1-4165-AF17-916C7DDDB8F4}" type="datetimeFigureOut">
              <a:rPr lang="ru-RU" smtClean="0"/>
              <a:t>12.01.2021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5926FA-0827-4C12-95A7-7F92EF331D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3503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slide" Target="slide1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" Target="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" Target="slide2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slide" Target="slide2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slide" Target="slide2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" Target="slide2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slide" Target="slide2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" Target="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" Target="slide2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slide" Target="slide3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" Target="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8571" y="1124744"/>
            <a:ext cx="7990656" cy="1470025"/>
          </a:xfrm>
        </p:spPr>
        <p:txBody>
          <a:bodyPr>
            <a:prstTxWarp prst="textButton">
              <a:avLst>
                <a:gd name="adj" fmla="val 10875125"/>
              </a:avLst>
            </a:prstTxWarp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6000" b="1" i="1" dirty="0">
                <a:ln w="11430"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поведения в школе</a:t>
            </a:r>
            <a:r>
              <a:rPr lang="ru-RU" sz="6000" b="1" dirty="0">
                <a:ln w="11430"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6000" b="1" dirty="0">
                <a:ln w="11430"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6000" b="1" dirty="0" smtClean="0">
                <a:ln w="11430"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6000" b="1" dirty="0" smtClean="0">
                <a:ln w="11430"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sz="6000" b="1" i="1" dirty="0">
              <a:ln w="11430">
                <a:solidFill>
                  <a:schemeClr val="tx1"/>
                </a:solidFill>
              </a:ln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71963" y="5445224"/>
            <a:ext cx="2952328" cy="648072"/>
          </a:xfrm>
        </p:spPr>
        <p:txBody>
          <a:bodyPr>
            <a:normAutofit/>
          </a:bodyPr>
          <a:lstStyle/>
          <a:p>
            <a:pPr algn="r"/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3" name="Picture 3" descr="C:\Users\Student\Desktop\586deaf5f2bfa1596d5dd0e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268760"/>
            <a:ext cx="5928455" cy="5031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316416" y="6213156"/>
            <a:ext cx="504056" cy="3687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6518792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000" b="1" i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поведения в давних временах</a:t>
            </a:r>
            <a:r>
              <a:rPr lang="ru-RU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возникли очень давно. Когда люди жили в пещерах и одевали звериные шкуры, уже тогда существовали правила. Что-то разрешалось делать, а что-то - запрещалось.</a:t>
            </a:r>
          </a:p>
        </p:txBody>
      </p:sp>
      <p:pic>
        <p:nvPicPr>
          <p:cNvPr id="1026" name="Picture 2" descr="C:\Users\Student\Desktop\д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516154"/>
            <a:ext cx="4752528" cy="28670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100392" y="6300628"/>
            <a:ext cx="504056" cy="3687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60662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i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Причина появления правил</a:t>
            </a:r>
            <a:r>
              <a:rPr lang="ru-RU" sz="3600" b="1" i="1" u="sng" dirty="0">
                <a:solidFill>
                  <a:srgbClr val="002060"/>
                </a:solidFill>
              </a:rPr>
              <a:t/>
            </a:r>
            <a:br>
              <a:rPr lang="ru-RU" sz="3600" b="1" i="1" u="sng" dirty="0">
                <a:solidFill>
                  <a:srgbClr val="002060"/>
                </a:solidFill>
              </a:rPr>
            </a:br>
            <a:endParaRPr lang="ru-RU" sz="3600" b="1" i="1" u="sng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должны жить так, чтобы окружающим было легко и приятно находиться рядом с нами. Для этого и были придуманы правила поведения - как можно себя вести  и как нельзя.</a:t>
            </a:r>
          </a:p>
        </p:txBody>
      </p:sp>
      <p:pic>
        <p:nvPicPr>
          <p:cNvPr id="14339" name="Picture 3" descr="C:\Users\Student\Desktop\Screenshot_17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74" t="-1425" r="-774" b="-1425"/>
          <a:stretch/>
        </p:blipFill>
        <p:spPr bwMode="auto">
          <a:xfrm>
            <a:off x="2627784" y="3068960"/>
            <a:ext cx="3875111" cy="35352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316416" y="6235447"/>
            <a:ext cx="504056" cy="3687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52643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9208" y="4046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000" b="1" i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поведения в разных местах</a:t>
            </a:r>
            <a:r>
              <a:rPr lang="ru-RU" b="1" i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i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i="1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дорожного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движения</a:t>
            </a:r>
            <a:endParaRPr lang="ru-RU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Users\Student\Desktop\пдд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420887"/>
            <a:ext cx="6192688" cy="39947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316416" y="6235447"/>
            <a:ext cx="504056" cy="3687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50502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3204" y="692696"/>
            <a:ext cx="8229600" cy="4525963"/>
          </a:xfrm>
        </p:spPr>
        <p:txBody>
          <a:bodyPr>
            <a:normAutofit/>
          </a:bodyPr>
          <a:lstStyle/>
          <a:p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поведения на воде</a:t>
            </a:r>
            <a:endParaRPr lang="ru-RU" sz="28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0" name="Picture 4" descr="C:\Users\Student\Desktop\hello_html_5f5313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484784"/>
            <a:ext cx="7128792" cy="48429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316416" y="6235447"/>
            <a:ext cx="504056" cy="3687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308625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836712"/>
            <a:ext cx="8229600" cy="4525963"/>
          </a:xfrm>
        </p:spPr>
        <p:txBody>
          <a:bodyPr>
            <a:normAutofit/>
          </a:bodyPr>
          <a:lstStyle/>
          <a:p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поведения на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природе</a:t>
            </a:r>
            <a:endParaRPr lang="ru-RU" sz="28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9" name="Picture 5" descr="C:\Users\Student\Desktop\Screenshot_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541713"/>
            <a:ext cx="7230365" cy="49206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316416" y="6235447"/>
            <a:ext cx="504056" cy="3687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84530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692696"/>
            <a:ext cx="8229600" cy="4525963"/>
          </a:xfrm>
        </p:spPr>
        <p:txBody>
          <a:bodyPr>
            <a:normAutofit/>
          </a:bodyPr>
          <a:lstStyle/>
          <a:p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поведения в общественных местах</a:t>
            </a:r>
            <a:endParaRPr lang="ru-RU" sz="28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 descr="C:\Users\Student\Desktop\Screenshot_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340767"/>
            <a:ext cx="7272808" cy="50076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316416" y="6235447"/>
            <a:ext cx="504056" cy="3687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19026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i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поведения в школе</a:t>
            </a:r>
            <a:br>
              <a:rPr lang="ru-RU" sz="3600" b="1" i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b="1" i="1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</p:spPr>
        <p:txBody>
          <a:bodyPr>
            <a:normAutofit fontScale="62500" lnSpcReduction="20000"/>
          </a:bodyPr>
          <a:lstStyle/>
          <a:p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 На урок всегда приходят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время.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 думал: школа не вокзал,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страшно опоздать?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тех, кто в школу опоздал,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Она не станет ждать.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Хоть без колес устроен класс,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 далеко уйдет за час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Соблюдать это правило необходимо для того, чтобы опоздавший ученик не отвлекал учителя и своих одноклассников.</a:t>
            </a:r>
          </a:p>
          <a:p>
            <a:pPr marL="0" indent="0"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074" name="Picture 2" descr="C:\Users\Student\Desktop\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916832"/>
            <a:ext cx="3557389" cy="2534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316416" y="6235447"/>
            <a:ext cx="504056" cy="3687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64694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 Урок начинается с приветствия учителя.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556792"/>
            <a:ext cx="8229600" cy="504056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звонка ты приходи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порядок наводи!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звонку все дружно в ряд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Ждут учителя, стоят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поздороваться со своим учителем,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ученики должны встать у своих парт и на приветствие «Здравствуйте, ребята!» кивнуть головой. Сесть за парту можно только после разрешения учителя. Если в класс заходит взрослый, ученики также 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приветствуют его стоя.</a:t>
            </a:r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700" dirty="0"/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316416" y="6235447"/>
            <a:ext cx="504056" cy="3687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99574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 Хочешь ответить или задать вопрос – подними руку.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34" y="1772816"/>
            <a:ext cx="8229600" cy="4525963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уроке ждут ответ.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Кто-то знает, кто-то нет.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Отвечает только тот,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Кого учитель назовет.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Ответить хочешь – не шуми,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только руку подними.</a:t>
            </a:r>
          </a:p>
        </p:txBody>
      </p:sp>
      <p:pic>
        <p:nvPicPr>
          <p:cNvPr id="11266" name="Picture 2" descr="C:\Users\Student\Desktop\Screenshot_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918522"/>
            <a:ext cx="4336571" cy="33843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  <a:extLst/>
        </p:spPr>
      </p:pic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316416" y="6235447"/>
            <a:ext cx="504056" cy="3687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29403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 Соблюдай правило посадки за партой.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556792"/>
            <a:ext cx="4211960" cy="4525963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Парта – это не кровать,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нельзя на ней лежать.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 сиди за партой стройно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веди себя достойно.</a:t>
            </a:r>
          </a:p>
        </p:txBody>
      </p:sp>
      <p:pic>
        <p:nvPicPr>
          <p:cNvPr id="7170" name="Picture 2" descr="C:\Users\Student\Desktop\Screenshot_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1" b="421"/>
          <a:stretch/>
        </p:blipFill>
        <p:spPr bwMode="auto">
          <a:xfrm>
            <a:off x="4139952" y="2636912"/>
            <a:ext cx="4644000" cy="34982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316416" y="6235447"/>
            <a:ext cx="504056" cy="3687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55240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5) На уроке внимательно слушай учителя.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00200"/>
            <a:ext cx="8435280" cy="4997152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«Да, интересный был урок», - 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Сказал Антону Игорек.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промолчал в ответ Антон…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весь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урок считал ворон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Считать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ворон - означает быть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рассеянным</a:t>
            </a:r>
          </a:p>
          <a:p>
            <a:pPr marL="0" indent="0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невнимательным. Ученики приходят в 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чтобы получить новые знания. 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уроке не следует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заниматься посторонними делами: 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играть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телефон, разговаривать, рисовать. 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ребята мешают не только себе, но и своим одноклассникам.</a:t>
            </a:r>
          </a:p>
        </p:txBody>
      </p:sp>
      <p:pic>
        <p:nvPicPr>
          <p:cNvPr id="8194" name="Picture 2" descr="C:\Users\Student\Desktop\Screenshot_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1750" y="2492896"/>
            <a:ext cx="3813866" cy="25441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316416" y="6235447"/>
            <a:ext cx="504056" cy="3687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67181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6) Звонок! Все дружною гурьбой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Идут в столовую стрелой.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600200"/>
            <a:ext cx="6969901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здесь есть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свои,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Запомни их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повтори.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Ешь аккуратно,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спеши,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брызгай на пол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кроши.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Хлеб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береги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уважай,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Его повсюду не бросай.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Поел и убери, друг мой,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Свою посуду за собой.</a:t>
            </a:r>
          </a:p>
        </p:txBody>
      </p:sp>
      <p:pic>
        <p:nvPicPr>
          <p:cNvPr id="9218" name="Picture 2" descr="C:\Users\Student\Desktop\Screenshot_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0393" y="1818940"/>
            <a:ext cx="4464496" cy="29206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6350" stA="50000" endA="300" endPos="55500" dist="50800" dir="5400000" sy="-100000" algn="bl" rotWithShape="0"/>
          </a:effectLst>
          <a:extLst/>
        </p:spPr>
      </p:pic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316416" y="6235447"/>
            <a:ext cx="504056" cy="3687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526463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7) После каждого урока перемена. Но и на перемене школьники должны помнить о правилах поведения.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7571" y="1844824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Вот звонок на перемену -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Приготовься отдыхать: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Можешь с другом прогуляться,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Можешь тихо поиграть.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Никогда не обзывайся,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коридорах не толкайся,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Мусор на пол не кидай,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Малышей не обижай!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 descr="C:\Users\Student\Desktop\Screenshot_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8384" y="3068013"/>
            <a:ext cx="4631728" cy="31654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316416" y="6235447"/>
            <a:ext cx="504056" cy="3687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619443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08720"/>
            <a:ext cx="8229600" cy="2223120"/>
          </a:xfrm>
        </p:spPr>
        <p:txBody>
          <a:bodyPr>
            <a:prstTxWarp prst="textButton">
              <a:avLst/>
            </a:prstTxWarp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600" b="1" dirty="0" smtClean="0">
                <a:ln w="11430"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Тест на тему: «Правила поведения в школе»</a:t>
            </a:r>
            <a:endParaRPr lang="ru-RU" sz="3600" b="1" dirty="0">
              <a:ln w="11430">
                <a:solidFill>
                  <a:schemeClr val="tx1"/>
                </a:solidFill>
              </a:ln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363" name="Picture 3" descr="C:\Users\Student\Desktop\that_is_152468658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966279"/>
            <a:ext cx="5400600" cy="4012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316416" y="6235447"/>
            <a:ext cx="504056" cy="3687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262201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Инструкция по выполнению теста</a:t>
            </a:r>
            <a:endParaRPr lang="ru-RU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Дорогие ребята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сейчас вам предстоит пройти тест по правилам поведения в школе. Для этого прочтите небольшую </a:t>
            </a:r>
            <a:r>
              <a:rPr lang="ru-RU" sz="2400" b="1" i="1" u="sng" dirty="0" smtClean="0">
                <a:latin typeface="Times New Roman" pitchFamily="18" charset="0"/>
                <a:cs typeface="Times New Roman" pitchFamily="18" charset="0"/>
              </a:rPr>
              <a:t>инструкцию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Выберите ответ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который вы считаете правильным, если ответ неверный, то нажмите на стрелочку назад, если ответ верный, нажмите на стрелочку вперед.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47664" y="5157192"/>
            <a:ext cx="6264696" cy="585356"/>
          </a:xfrm>
          <a:prstGeom prst="rect">
            <a:avLst/>
          </a:prstGeom>
        </p:spPr>
        <p:txBody>
          <a:bodyPr wrap="square">
            <a:prstTxWarp prst="textWave4">
              <a:avLst/>
            </a:prstTxWarp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>
              <a:buNone/>
            </a:pPr>
            <a: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Желаем Вам удачи !</a:t>
            </a:r>
            <a:endParaRPr lang="ru-RU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316416" y="6235447"/>
            <a:ext cx="504056" cy="3687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77079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3627" y="537795"/>
            <a:ext cx="6192688" cy="652934"/>
          </a:xfrm>
        </p:spPr>
        <p:txBody>
          <a:bodyPr>
            <a:prstTxWarp prst="textPlain">
              <a:avLst/>
            </a:prstTxWarp>
            <a:normAutofit/>
          </a:bodyPr>
          <a:lstStyle/>
          <a:p>
            <a:r>
              <a:rPr lang="ru-RU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№ 1</a:t>
            </a:r>
            <a:endParaRPr lang="ru-RU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988840"/>
            <a:ext cx="8229600" cy="4525963"/>
          </a:xfrm>
        </p:spPr>
        <p:txBody>
          <a:bodyPr/>
          <a:lstStyle/>
          <a:p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возникли правила?</a:t>
            </a:r>
          </a:p>
          <a:p>
            <a:pPr marL="0" indent="0">
              <a:buNone/>
            </a:pPr>
            <a:endParaRPr lang="ru-RU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LcParenR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В современном мире;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LcParenR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Когда люди жили в пещерах и одевали звериные шкуры;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LcParenR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В Древней Руси.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14455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>
            <a:spLocks noGrp="1"/>
          </p:cNvSpPr>
          <p:nvPr>
            <p:ph type="title"/>
          </p:nvPr>
        </p:nvSpPr>
        <p:spPr>
          <a:xfrm>
            <a:off x="565211" y="786005"/>
            <a:ext cx="8229600" cy="1143000"/>
          </a:xfrm>
        </p:spPr>
        <p:txBody>
          <a:bodyPr>
            <a:prstTxWarp prst="textButton">
              <a:avLst/>
            </a:prstTxWarp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>
              <a:buNone/>
            </a:pPr>
            <a:r>
              <a:rPr lang="ru-RU" b="1" spc="150" dirty="0" smtClean="0">
                <a:ln w="11430"/>
                <a:solidFill>
                  <a:srgbClr val="00206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 неверный, попробуй еще раз</a:t>
            </a:r>
            <a:endParaRPr lang="ru-RU" b="1" spc="150" dirty="0">
              <a:ln w="11430"/>
              <a:solidFill>
                <a:srgbClr val="00206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трелка вправо 6">
            <a:hlinkClick r:id="rId2" action="ppaction://hlinksldjump"/>
          </p:cNvPr>
          <p:cNvSpPr/>
          <p:nvPr/>
        </p:nvSpPr>
        <p:spPr>
          <a:xfrm rot="10800000">
            <a:off x="3635896" y="5997624"/>
            <a:ext cx="2088232" cy="692460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images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12231" y="1956017"/>
            <a:ext cx="2735560" cy="3459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08199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3635896" y="5997624"/>
            <a:ext cx="2088232" cy="692460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одержимое 2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143000"/>
          </a:xfrm>
        </p:spPr>
        <p:txBody>
          <a:bodyPr>
            <a:prstTxWarp prst="textButton">
              <a:avLst/>
            </a:prstTxWarp>
          </a:bodyPr>
          <a:lstStyle/>
          <a:p>
            <a:pPr algn="ctr">
              <a:buNone/>
            </a:pPr>
            <a:r>
              <a:rPr lang="ru-RU" b="1" spc="150" dirty="0" smtClean="0">
                <a:ln w="11430"/>
                <a:solidFill>
                  <a:srgbClr val="00206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Молодец! Ответ верный</a:t>
            </a:r>
          </a:p>
          <a:p>
            <a:endParaRPr lang="ru-RU" dirty="0"/>
          </a:p>
        </p:txBody>
      </p:sp>
      <p:pic>
        <p:nvPicPr>
          <p:cNvPr id="6" name="Рисунок 5" descr="лел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05200" y="1600200"/>
            <a:ext cx="2053143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2029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учащийся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должен делать на уроках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endParaRPr lang="ru-RU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LcParenR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отвлекать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одноклассников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разговорами;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LcParenR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разговаривать по мобильному телефону или играть;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LcParenR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внимательно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слушать учителя и выполнять все его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задания.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7272808" cy="864096"/>
          </a:xfrm>
        </p:spPr>
        <p:txBody>
          <a:bodyPr>
            <a:prstTxWarp prst="textPlain">
              <a:avLst/>
            </a:prstTxWarp>
            <a:normAutofit/>
          </a:bodyPr>
          <a:lstStyle/>
          <a:p>
            <a:r>
              <a:rPr lang="ru-RU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№ 2</a:t>
            </a:r>
            <a:endParaRPr lang="ru-RU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351162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5211" y="764704"/>
            <a:ext cx="8229600" cy="1143000"/>
          </a:xfrm>
        </p:spPr>
        <p:txBody>
          <a:bodyPr>
            <a:prstTxWarp prst="textButton">
              <a:avLst/>
            </a:prstTxWarp>
            <a:normAutofit/>
          </a:bodyPr>
          <a:lstStyle/>
          <a:p>
            <a:r>
              <a:rPr lang="ru-RU" b="1" spc="150" dirty="0" smtClean="0">
                <a:ln w="11430"/>
                <a:solidFill>
                  <a:srgbClr val="00206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 неверный, попробуй еще раз</a:t>
            </a:r>
            <a:endParaRPr lang="ru-RU" dirty="0"/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 rot="10800000">
            <a:off x="3635896" y="5997624"/>
            <a:ext cx="2088232" cy="692460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 descr="F:\смеш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800" y="1844823"/>
            <a:ext cx="3670171" cy="350442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8389812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трелка вправо 4">
            <a:hlinkClick r:id="rId2" action="ppaction://hlinksldjump"/>
          </p:cNvPr>
          <p:cNvSpPr/>
          <p:nvPr/>
        </p:nvSpPr>
        <p:spPr>
          <a:xfrm>
            <a:off x="3635896" y="5997624"/>
            <a:ext cx="2088232" cy="692460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одержимое 2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143000"/>
          </a:xfrm>
        </p:spPr>
        <p:txBody>
          <a:bodyPr>
            <a:prstTxWarp prst="textButton">
              <a:avLst/>
            </a:prstTxWarp>
          </a:bodyPr>
          <a:lstStyle/>
          <a:p>
            <a:pPr algn="ctr">
              <a:buNone/>
            </a:pPr>
            <a:r>
              <a:rPr lang="ru-RU" b="1" spc="150" dirty="0" smtClean="0">
                <a:ln w="11430"/>
                <a:solidFill>
                  <a:srgbClr val="00206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Молодец! Ответ верный</a:t>
            </a:r>
          </a:p>
          <a:p>
            <a:endParaRPr lang="ru-RU" dirty="0"/>
          </a:p>
        </p:txBody>
      </p:sp>
      <p:pic>
        <p:nvPicPr>
          <p:cNvPr id="7" name="Рисунок 6" descr="барш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23964" y="1556792"/>
            <a:ext cx="3419509" cy="4118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4456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98884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сначала должен сделать учащийся, придя в школу?</a:t>
            </a:r>
          </a:p>
          <a:p>
            <a:pPr marL="0" indent="0">
              <a:buNone/>
            </a:pPr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LcParenR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сразу пройти в класс;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LcParenR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снять верхнюю одежду, переобуть уличную обувь и пройти в класс;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LcParenR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сразу зайти в буфет.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971600" y="476672"/>
            <a:ext cx="7200800" cy="940966"/>
          </a:xfrm>
        </p:spPr>
        <p:txBody>
          <a:bodyPr>
            <a:prstTxWarp prst="textPlain">
              <a:avLst/>
            </a:prstTxWarp>
            <a:normAutofit/>
          </a:bodyPr>
          <a:lstStyle/>
          <a:p>
            <a:r>
              <a:rPr lang="ru-RU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№ 3</a:t>
            </a:r>
            <a:endParaRPr lang="ru-RU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392973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>
            <a:prstTxWarp prst="textButton">
              <a:avLst/>
            </a:prstTxWarp>
            <a:normAutofit/>
          </a:bodyPr>
          <a:lstStyle/>
          <a:p>
            <a:r>
              <a:rPr lang="ru-RU" b="1" spc="150" dirty="0" smtClean="0">
                <a:ln w="11430"/>
                <a:solidFill>
                  <a:srgbClr val="00206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 неверный, попробуй еще раз</a:t>
            </a:r>
            <a:endParaRPr lang="ru-RU" dirty="0"/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 rot="10800000">
            <a:off x="3635896" y="5997624"/>
            <a:ext cx="2088232" cy="692460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влли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30252" y="1480344"/>
            <a:ext cx="3262333" cy="433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2127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3635896" y="5997624"/>
            <a:ext cx="2088232" cy="692460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одержимое 2"/>
          <p:cNvSpPr>
            <a:spLocks noGrp="1"/>
          </p:cNvSpPr>
          <p:nvPr>
            <p:ph type="title"/>
          </p:nvPr>
        </p:nvSpPr>
        <p:spPr>
          <a:xfrm>
            <a:off x="565212" y="980728"/>
            <a:ext cx="8229600" cy="1143000"/>
          </a:xfrm>
        </p:spPr>
        <p:txBody>
          <a:bodyPr>
            <a:prstTxWarp prst="textButton">
              <a:avLst/>
            </a:prstTxWarp>
          </a:bodyPr>
          <a:lstStyle/>
          <a:p>
            <a:pPr algn="ctr">
              <a:buNone/>
            </a:pPr>
            <a:r>
              <a:rPr lang="ru-RU" b="1" spc="150" dirty="0" smtClean="0">
                <a:ln w="11430"/>
                <a:solidFill>
                  <a:srgbClr val="00206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Молодец! Ответ верный</a:t>
            </a:r>
          </a:p>
          <a:p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6" name="Рисунок 5" descr="лунтик вес.pn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03611" y="1608940"/>
            <a:ext cx="3152565" cy="4222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62330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должен сделать учащийся после звонка на урок?</a:t>
            </a: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LcParenR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уйти домой;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LcParenR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начать беседовать с другими учащимися;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LcParenR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занять своё место, проверив готовность к уроку.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115616" y="404664"/>
            <a:ext cx="7416824" cy="940966"/>
          </a:xfrm>
        </p:spPr>
        <p:txBody>
          <a:bodyPr>
            <a:prstTxWarp prst="textPlain">
              <a:avLst/>
            </a:prstTxWarp>
            <a:normAutofit/>
          </a:bodyPr>
          <a:lstStyle/>
          <a:p>
            <a:r>
              <a:rPr lang="ru-RU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№ 4</a:t>
            </a:r>
            <a:endParaRPr lang="ru-RU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54789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143000"/>
          </a:xfrm>
        </p:spPr>
        <p:txBody>
          <a:bodyPr>
            <a:prstTxWarp prst="textButton">
              <a:avLst/>
            </a:prstTxWarp>
            <a:normAutofit/>
          </a:bodyPr>
          <a:lstStyle/>
          <a:p>
            <a:r>
              <a:rPr lang="ru-RU" b="1" spc="150" dirty="0" smtClean="0">
                <a:ln w="11430"/>
                <a:solidFill>
                  <a:srgbClr val="00206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 неверный, попробуй еще раз</a:t>
            </a:r>
            <a:endParaRPr lang="ru-RU" dirty="0"/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 rot="10800000">
            <a:off x="3635896" y="5997624"/>
            <a:ext cx="2088232" cy="692460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410" name="Picture 2" descr="C:\Users\Student\Desktop\1437413344_mm1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3680" y="1700808"/>
            <a:ext cx="3578448" cy="3578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04644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3635896" y="5997624"/>
            <a:ext cx="2088232" cy="692460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одержимое 2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143000"/>
          </a:xfrm>
        </p:spPr>
        <p:txBody>
          <a:bodyPr>
            <a:prstTxWarp prst="textButton">
              <a:avLst/>
            </a:prstTxWarp>
          </a:bodyPr>
          <a:lstStyle/>
          <a:p>
            <a:pPr algn="ctr">
              <a:buNone/>
            </a:pPr>
            <a:r>
              <a:rPr lang="ru-RU" b="1" spc="150" dirty="0" smtClean="0">
                <a:ln w="11430"/>
                <a:solidFill>
                  <a:srgbClr val="00206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Молодец! Ответ верный</a:t>
            </a:r>
          </a:p>
          <a:p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6386" name="Picture 2" descr="C:\Users\Student\Desktop\Simka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412" y="1653952"/>
            <a:ext cx="3990975" cy="413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373766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должен сделать учащийся, чтобы задать вопрос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учителю?</a:t>
            </a: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LcParenR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перебить учителя и задать вопрос;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LcParenR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поднять руку;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LcParenR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дождаться конца урока.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043608" y="476672"/>
            <a:ext cx="7344816" cy="940966"/>
          </a:xfrm>
        </p:spPr>
        <p:txBody>
          <a:bodyPr>
            <a:prstTxWarp prst="textPlain">
              <a:avLst/>
            </a:prstTxWarp>
            <a:normAutofit/>
          </a:bodyPr>
          <a:lstStyle/>
          <a:p>
            <a:r>
              <a:rPr lang="ru-RU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№ 5</a:t>
            </a:r>
            <a:endParaRPr lang="ru-RU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156629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1143000"/>
          </a:xfrm>
        </p:spPr>
        <p:txBody>
          <a:bodyPr>
            <a:prstTxWarp prst="textButton">
              <a:avLst/>
            </a:prstTxWarp>
            <a:normAutofit/>
          </a:bodyPr>
          <a:lstStyle/>
          <a:p>
            <a:r>
              <a:rPr lang="ru-RU" b="1" spc="150" dirty="0" smtClean="0">
                <a:ln w="11430"/>
                <a:solidFill>
                  <a:srgbClr val="00206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 неверный, попробуй еще раз</a:t>
            </a:r>
            <a:endParaRPr lang="ru-RU" dirty="0"/>
          </a:p>
        </p:txBody>
      </p:sp>
      <p:sp>
        <p:nvSpPr>
          <p:cNvPr id="5" name="Стрелка вправо 4">
            <a:hlinkClick r:id="rId2" action="ppaction://hlinksldjump"/>
          </p:cNvPr>
          <p:cNvSpPr/>
          <p:nvPr/>
        </p:nvSpPr>
        <p:spPr>
          <a:xfrm rot="10800000">
            <a:off x="3635896" y="5997624"/>
            <a:ext cx="2088232" cy="692460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458" name="Picture 2" descr="C:\Users\Student\Desktop\12460166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6094" y="1484784"/>
            <a:ext cx="2827833" cy="4255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559799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3635896" y="5997624"/>
            <a:ext cx="2088232" cy="692460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одержимое 2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1143000"/>
          </a:xfrm>
        </p:spPr>
        <p:txBody>
          <a:bodyPr>
            <a:prstTxWarp prst="textButton">
              <a:avLst/>
            </a:prstTxWarp>
          </a:bodyPr>
          <a:lstStyle/>
          <a:p>
            <a:pPr algn="ctr">
              <a:buNone/>
            </a:pPr>
            <a:r>
              <a:rPr lang="ru-RU" b="1" spc="150" dirty="0" smtClean="0">
                <a:ln w="11430"/>
                <a:solidFill>
                  <a:srgbClr val="00206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Молодец! Ответ верный</a:t>
            </a:r>
          </a:p>
          <a:p>
            <a:endParaRPr lang="ru-RU" dirty="0"/>
          </a:p>
        </p:txBody>
      </p:sp>
      <p:pic>
        <p:nvPicPr>
          <p:cNvPr id="18434" name="Picture 2" descr="C:\Users\Student\Desktop\76119287_3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268760"/>
            <a:ext cx="4516741" cy="4503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0339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611560" y="908720"/>
            <a:ext cx="8229600" cy="1143000"/>
          </a:xfrm>
        </p:spPr>
        <p:txBody>
          <a:bodyPr>
            <a:prstTxWarp prst="textButton">
              <a:avLst/>
            </a:prstTxWarp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softRound"/>
              <a:contourClr>
                <a:srgbClr val="DDDDDD"/>
              </a:contourClr>
            </a:sp3d>
          </a:bodyPr>
          <a:lstStyle/>
          <a:p>
            <a:r>
              <a:rPr lang="ru-RU" b="1" spc="150" dirty="0" smtClean="0">
                <a:ln w="11430"/>
                <a:solidFill>
                  <a:srgbClr val="00206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Ребята, вы молодцы!</a:t>
            </a:r>
            <a:endParaRPr lang="ru-RU" b="1" spc="150" dirty="0">
              <a:ln w="11430"/>
              <a:solidFill>
                <a:srgbClr val="00206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вин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00400" y="1447800"/>
            <a:ext cx="2847340" cy="4966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13996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185</TotalTime>
  <Words>361</Words>
  <Application>Microsoft Office PowerPoint</Application>
  <PresentationFormat>Экран (4:3)</PresentationFormat>
  <Paragraphs>95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Тема Office</vt:lpstr>
      <vt:lpstr>Правила поведения в школе  </vt:lpstr>
      <vt:lpstr>Правила поведения в давних временах </vt:lpstr>
      <vt:lpstr>Причина появления правил </vt:lpstr>
      <vt:lpstr>Правила поведения в разных местах </vt:lpstr>
      <vt:lpstr>Презентация PowerPoint</vt:lpstr>
      <vt:lpstr>Презентация PowerPoint</vt:lpstr>
      <vt:lpstr>Презентация PowerPoint</vt:lpstr>
      <vt:lpstr>Правила поведения в школе </vt:lpstr>
      <vt:lpstr>2) Урок начинается с приветствия учителя.</vt:lpstr>
      <vt:lpstr>3) Хочешь ответить или задать вопрос – подними руку.</vt:lpstr>
      <vt:lpstr>4) Соблюдай правило посадки за партой.</vt:lpstr>
      <vt:lpstr>5) На уроке внимательно слушай учителя.</vt:lpstr>
      <vt:lpstr>6) Звонок! Все дружною гурьбой Идут в столовую стрелой.</vt:lpstr>
      <vt:lpstr>7) После каждого урока перемена. Но и на перемене школьники должны помнить о правилах поведения.</vt:lpstr>
      <vt:lpstr>Тест на тему: «Правила поведения в школе»</vt:lpstr>
      <vt:lpstr>Инструкция по выполнению теста</vt:lpstr>
      <vt:lpstr>Вопрос № 1</vt:lpstr>
      <vt:lpstr>Ответ неверный, попробуй еще раз</vt:lpstr>
      <vt:lpstr>Молодец! Ответ верный </vt:lpstr>
      <vt:lpstr>Вопрос № 2</vt:lpstr>
      <vt:lpstr>Ответ неверный, попробуй еще раз</vt:lpstr>
      <vt:lpstr>Молодец! Ответ верный </vt:lpstr>
      <vt:lpstr>Вопрос № 3</vt:lpstr>
      <vt:lpstr>Ответ неверный, попробуй еще раз</vt:lpstr>
      <vt:lpstr>Молодец! Ответ верный </vt:lpstr>
      <vt:lpstr>Вопрос № 4</vt:lpstr>
      <vt:lpstr>Ответ неверный, попробуй еще раз</vt:lpstr>
      <vt:lpstr>Молодец! Ответ верный </vt:lpstr>
      <vt:lpstr>Вопрос № 5</vt:lpstr>
      <vt:lpstr>Ответ неверный, попробуй еще раз</vt:lpstr>
      <vt:lpstr>Молодец! Ответ верный </vt:lpstr>
      <vt:lpstr>Ребята, вы молодцы!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Правила поведения в школе</dc:title>
  <dc:creator>Student</dc:creator>
  <cp:lastModifiedBy>Svetlana</cp:lastModifiedBy>
  <cp:revision>21</cp:revision>
  <dcterms:created xsi:type="dcterms:W3CDTF">2018-12-18T07:00:17Z</dcterms:created>
  <dcterms:modified xsi:type="dcterms:W3CDTF">2021-01-12T14:00:50Z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2910079</vt:lpwstr>
  </property>
  <property fmtid="{D5CDD505-2E9C-101B-9397-08002B2CF9AE}" pid="3" name="NXPowerLiteSettings">
    <vt:lpwstr>C700052003A000</vt:lpwstr>
  </property>
  <property fmtid="{D5CDD505-2E9C-101B-9397-08002B2CF9AE}" pid="4" name="NXPowerLiteVersion">
    <vt:lpwstr>D8.0.4</vt:lpwstr>
  </property>
</Properties>
</file>